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6" r:id="rId1"/>
  </p:sldMasterIdLst>
  <p:sldIdLst>
    <p:sldId id="256" r:id="rId2"/>
    <p:sldId id="257" r:id="rId3"/>
    <p:sldId id="258" r:id="rId4"/>
    <p:sldId id="260" r:id="rId5"/>
    <p:sldId id="261" r:id="rId6"/>
    <p:sldId id="263" r:id="rId7"/>
    <p:sldId id="264"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0000"/>
    <a:srgbClr val="FF7C80"/>
    <a:srgbClr val="B3D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94F081-C2D6-418D-9E6B-9A568BE49F83}" v="278" dt="2021-06-05T23:10:56.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392" autoAdjust="0"/>
  </p:normalViewPr>
  <p:slideViewPr>
    <p:cSldViewPr snapToGrid="0">
      <p:cViewPr varScale="1">
        <p:scale>
          <a:sx n="36" d="100"/>
          <a:sy n="36" d="100"/>
        </p:scale>
        <p:origin x="84" y="216"/>
      </p:cViewPr>
      <p:guideLst/>
    </p:cSldViewPr>
  </p:slideViewPr>
  <p:outlineViewPr>
    <p:cViewPr>
      <p:scale>
        <a:sx n="33" d="100"/>
        <a:sy n="33" d="100"/>
      </p:scale>
      <p:origin x="0" y="-144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dirty="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F9C37B-1D36-470B-8223-D6C91242EC14}" type="datetimeFigureOut">
              <a:rPr lang="en-US" dirty="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6F52A-A82B-47A2-A83A-8C4C91F2D59F}" type="datetimeFigureOut">
              <a:rPr lang="en-US" dirty="0"/>
              <a:t>6/5/2021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1160EA64-D806-43AC-9DF2-F8C432F32B4C}" type="datetimeFigureOut">
              <a:rPr lang="en-US" dirty="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AB134690-1557-4C89-A502-4959FE7FAD70}" type="datetimeFigureOut">
              <a:rPr lang="en-US" dirty="0"/>
              <a:t>6/5/2021</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4F7D4976-E339-4826-83B7-FBD03F55ECF8}" type="datetimeFigureOut">
              <a:rPr lang="en-US" dirty="0"/>
              <a:t>6/5/2021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037C31-9E7A-4F99-8774-A0E530DE1A42}" type="datetimeFigureOut">
              <a:rPr lang="en-US" dirty="0"/>
              <a:t>6/5/2021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8504F-A551-4DE0-9316-4DCD1D8CC752}" type="datetimeFigureOut">
              <a:rPr lang="en-US" dirty="0"/>
              <a:t>6/5/2021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D1BE4249-C0D0-4B06-8692-E8BB871AF643}" type="datetimeFigureOut">
              <a:rPr lang="en-US" dirty="0"/>
              <a:t>6/5/2021</a:t>
            </a:fld>
            <a:endParaRPr lang="en-US" dirty="0"/>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1" name="Slide Number Placeholder 10"/>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6/5/2021</a:t>
            </a:fld>
            <a:endParaRPr lang="en-US" dirty="0"/>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dirty="0"/>
          </a:p>
        </p:txBody>
      </p:sp>
      <p:sp>
        <p:nvSpPr>
          <p:cNvPr id="10" name="Slide Number Placeholder 9"/>
          <p:cNvSpPr>
            <a:spLocks noGrp="1"/>
          </p:cNvSpPr>
          <p:nvPr>
            <p:ph type="sldNum" sz="quarter" idx="12"/>
          </p:nvPr>
        </p:nvSpPr>
        <p:spPr/>
        <p:txBody>
          <a:bodyPr/>
          <a:lstStyle/>
          <a:p>
            <a:fld id="{8A7A6979-0714-4377-B894-6BE4C2D6E202}"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6/5/2021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BB7AE-A07F-478D-9644-318CDD4A4D42}"/>
              </a:ext>
            </a:extLst>
          </p:cNvPr>
          <p:cNvSpPr>
            <a:spLocks noGrp="1"/>
          </p:cNvSpPr>
          <p:nvPr>
            <p:ph type="ctrTitle"/>
          </p:nvPr>
        </p:nvSpPr>
        <p:spPr>
          <a:xfrm>
            <a:off x="1062856" y="1783080"/>
            <a:ext cx="10066283" cy="1645920"/>
          </a:xfrm>
        </p:spPr>
        <p:txBody>
          <a:bodyPr/>
          <a:lstStyle/>
          <a:p>
            <a:r>
              <a:rPr lang="en-US" dirty="0"/>
              <a:t>A DISCUSSION:  GUIDING OUR YOUTH</a:t>
            </a:r>
          </a:p>
        </p:txBody>
      </p:sp>
      <p:sp>
        <p:nvSpPr>
          <p:cNvPr id="3" name="Subtitle 2">
            <a:extLst>
              <a:ext uri="{FF2B5EF4-FFF2-40B4-BE49-F238E27FC236}">
                <a16:creationId xmlns:a16="http://schemas.microsoft.com/office/drawing/2014/main" xmlns="" id="{F1A528C4-E6D8-462A-ACA6-014B0BADB3B0}"/>
              </a:ext>
            </a:extLst>
          </p:cNvPr>
          <p:cNvSpPr>
            <a:spLocks noGrp="1"/>
          </p:cNvSpPr>
          <p:nvPr>
            <p:ph type="subTitle" idx="1"/>
          </p:nvPr>
        </p:nvSpPr>
        <p:spPr>
          <a:xfrm>
            <a:off x="1128668" y="4023031"/>
            <a:ext cx="9934658" cy="2340698"/>
          </a:xfrm>
        </p:spPr>
        <p:txBody>
          <a:bodyPr>
            <a:noAutofit/>
          </a:bodyPr>
          <a:lstStyle/>
          <a:p>
            <a:r>
              <a:rPr lang="en-US" sz="3000" dirty="0"/>
              <a:t>“The influence of righteous, conscientious, persistent, daily parenting is among the </a:t>
            </a:r>
            <a:r>
              <a:rPr lang="en-US" sz="3000" b="1" dirty="0">
                <a:solidFill>
                  <a:srgbClr val="FFCC00"/>
                </a:solidFill>
              </a:rPr>
              <a:t>most powerful and sustaining forces</a:t>
            </a:r>
            <a:r>
              <a:rPr lang="en-US" sz="3000" b="1" dirty="0"/>
              <a:t> </a:t>
            </a:r>
            <a:r>
              <a:rPr lang="en-US" sz="3000" dirty="0"/>
              <a:t>for good in the world.”</a:t>
            </a:r>
          </a:p>
          <a:p>
            <a:r>
              <a:rPr lang="en-US" sz="3000" i="1" dirty="0"/>
              <a:t>							- Elder L. Tom Perry</a:t>
            </a:r>
          </a:p>
        </p:txBody>
      </p:sp>
    </p:spTree>
    <p:extLst>
      <p:ext uri="{BB962C8B-B14F-4D97-AF65-F5344CB8AC3E}">
        <p14:creationId xmlns:p14="http://schemas.microsoft.com/office/powerpoint/2010/main" val="3976821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BF6288-04B1-44A5-83D3-07682A281206}"/>
              </a:ext>
            </a:extLst>
          </p:cNvPr>
          <p:cNvSpPr>
            <a:spLocks noGrp="1"/>
          </p:cNvSpPr>
          <p:nvPr>
            <p:ph type="title"/>
          </p:nvPr>
        </p:nvSpPr>
        <p:spPr/>
        <p:txBody>
          <a:bodyPr/>
          <a:lstStyle/>
          <a:p>
            <a:r>
              <a:rPr lang="en-US" dirty="0"/>
              <a:t>GUIDING OUR YOUTH</a:t>
            </a:r>
          </a:p>
        </p:txBody>
      </p:sp>
      <p:sp>
        <p:nvSpPr>
          <p:cNvPr id="3" name="Content Placeholder 2">
            <a:extLst>
              <a:ext uri="{FF2B5EF4-FFF2-40B4-BE49-F238E27FC236}">
                <a16:creationId xmlns:a16="http://schemas.microsoft.com/office/drawing/2014/main" xmlns="" id="{E2AEFF2A-E311-442B-8BFD-C5EFA3E539AB}"/>
              </a:ext>
            </a:extLst>
          </p:cNvPr>
          <p:cNvSpPr>
            <a:spLocks noGrp="1"/>
          </p:cNvSpPr>
          <p:nvPr>
            <p:ph idx="1"/>
          </p:nvPr>
        </p:nvSpPr>
        <p:spPr>
          <a:xfrm>
            <a:off x="449630" y="2637991"/>
            <a:ext cx="3563007" cy="3930922"/>
          </a:xfrm>
        </p:spPr>
        <p:txBody>
          <a:bodyPr/>
          <a:lstStyle/>
          <a:p>
            <a:pPr marL="0" indent="0" algn="ctr">
              <a:buNone/>
            </a:pPr>
            <a:r>
              <a:rPr lang="en-US" b="1" u="sng" dirty="0"/>
              <a:t>SOURCES OF KNOWLEDGE</a:t>
            </a:r>
          </a:p>
          <a:p>
            <a:pPr marL="0" indent="0">
              <a:buNone/>
            </a:pPr>
            <a:r>
              <a:rPr lang="en-US" dirty="0"/>
              <a:t>And we talk of Christ, we rejoice in Christ, we preach of Christ, we prophesy of Christ, . . . that our children may know </a:t>
            </a:r>
            <a:r>
              <a:rPr lang="en-US" b="1" i="1" dirty="0"/>
              <a:t>to what source they may look</a:t>
            </a:r>
            <a:r>
              <a:rPr lang="en-US" dirty="0"/>
              <a:t> . . . .”</a:t>
            </a:r>
          </a:p>
          <a:p>
            <a:pPr marL="0" indent="0">
              <a:buNone/>
            </a:pPr>
            <a:r>
              <a:rPr lang="en-US" dirty="0"/>
              <a:t>		- 2 Nephi 25:26</a:t>
            </a:r>
          </a:p>
          <a:p>
            <a:endParaRPr lang="en-US" dirty="0"/>
          </a:p>
        </p:txBody>
      </p:sp>
      <p:sp>
        <p:nvSpPr>
          <p:cNvPr id="6" name="Content Placeholder 2">
            <a:extLst>
              <a:ext uri="{FF2B5EF4-FFF2-40B4-BE49-F238E27FC236}">
                <a16:creationId xmlns:a16="http://schemas.microsoft.com/office/drawing/2014/main" xmlns="" id="{2334FA07-5F7C-4244-BB57-8F8EBD8BF7AC}"/>
              </a:ext>
            </a:extLst>
          </p:cNvPr>
          <p:cNvSpPr txBox="1">
            <a:spLocks/>
          </p:cNvSpPr>
          <p:nvPr/>
        </p:nvSpPr>
        <p:spPr>
          <a:xfrm>
            <a:off x="4226629" y="2627375"/>
            <a:ext cx="3563007" cy="39309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b="1" u="sng" dirty="0"/>
              <a:t>BALANCED TRUST</a:t>
            </a:r>
          </a:p>
          <a:p>
            <a:pPr marL="0" indent="0">
              <a:buNone/>
            </a:pPr>
            <a:r>
              <a:rPr lang="en-US" dirty="0"/>
              <a:t>Wherefore, he that </a:t>
            </a:r>
            <a:r>
              <a:rPr lang="en-US" dirty="0" err="1"/>
              <a:t>preacheth</a:t>
            </a:r>
            <a:r>
              <a:rPr lang="en-US" dirty="0"/>
              <a:t> and he that </a:t>
            </a:r>
            <a:r>
              <a:rPr lang="en-US" dirty="0" err="1"/>
              <a:t>receiveth</a:t>
            </a:r>
            <a:r>
              <a:rPr lang="en-US" dirty="0"/>
              <a:t>, </a:t>
            </a:r>
            <a:r>
              <a:rPr lang="en-US" b="1" i="1" dirty="0"/>
              <a:t>understand one another,</a:t>
            </a:r>
            <a:r>
              <a:rPr lang="en-US" dirty="0"/>
              <a:t> and both are </a:t>
            </a:r>
            <a:r>
              <a:rPr lang="en-US" b="1" i="1" dirty="0"/>
              <a:t>edified and rejoice together.</a:t>
            </a:r>
          </a:p>
          <a:p>
            <a:pPr marL="0" indent="0">
              <a:buNone/>
            </a:pPr>
            <a:r>
              <a:rPr lang="en-US" dirty="0"/>
              <a:t>		- D&amp;C 50:22</a:t>
            </a:r>
          </a:p>
          <a:p>
            <a:endParaRPr lang="en-US" dirty="0"/>
          </a:p>
        </p:txBody>
      </p:sp>
      <p:sp>
        <p:nvSpPr>
          <p:cNvPr id="7" name="Content Placeholder 2">
            <a:extLst>
              <a:ext uri="{FF2B5EF4-FFF2-40B4-BE49-F238E27FC236}">
                <a16:creationId xmlns:a16="http://schemas.microsoft.com/office/drawing/2014/main" xmlns="" id="{30B7B3CB-887A-4B6A-81CF-B4493E5A5C93}"/>
              </a:ext>
            </a:extLst>
          </p:cNvPr>
          <p:cNvSpPr txBox="1">
            <a:spLocks/>
          </p:cNvSpPr>
          <p:nvPr/>
        </p:nvSpPr>
        <p:spPr>
          <a:xfrm>
            <a:off x="8179363" y="2637991"/>
            <a:ext cx="3563007" cy="3930922"/>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b="1" u="sng" dirty="0"/>
              <a:t>CHASTITY CHATS</a:t>
            </a:r>
          </a:p>
          <a:p>
            <a:pPr marL="0" indent="0">
              <a:buNone/>
            </a:pPr>
            <a:r>
              <a:rPr lang="en-US" dirty="0"/>
              <a:t>The Lord has said that </a:t>
            </a:r>
            <a:r>
              <a:rPr lang="en-US" b="1" i="1" dirty="0"/>
              <a:t>all things are to be done in cleanliness</a:t>
            </a:r>
            <a:r>
              <a:rPr lang="en-US" dirty="0"/>
              <a:t> before Him.  Do you strive for moral cleanliness in your thoughts and behavior? </a:t>
            </a:r>
          </a:p>
          <a:p>
            <a:pPr marL="0" indent="0">
              <a:buNone/>
            </a:pPr>
            <a:r>
              <a:rPr lang="en-US" dirty="0"/>
              <a:t>		- D&amp;C 42:41</a:t>
            </a:r>
          </a:p>
          <a:p>
            <a:endParaRPr lang="en-US" dirty="0"/>
          </a:p>
        </p:txBody>
      </p:sp>
    </p:spTree>
    <p:extLst>
      <p:ext uri="{BB962C8B-B14F-4D97-AF65-F5344CB8AC3E}">
        <p14:creationId xmlns:p14="http://schemas.microsoft.com/office/powerpoint/2010/main" val="3817124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028" name="Rectangle 70">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72">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6CF9694-B619-4E6A-920A-EED17855A262}"/>
              </a:ext>
            </a:extLst>
          </p:cNvPr>
          <p:cNvSpPr>
            <a:spLocks noGrp="1"/>
          </p:cNvSpPr>
          <p:nvPr>
            <p:ph type="title"/>
          </p:nvPr>
        </p:nvSpPr>
        <p:spPr>
          <a:xfrm>
            <a:off x="835358" y="345924"/>
            <a:ext cx="5858934" cy="1190243"/>
          </a:xfrm>
          <a:noFill/>
          <a:ln>
            <a:solidFill>
              <a:schemeClr val="bg1"/>
            </a:solidFill>
          </a:ln>
        </p:spPr>
        <p:txBody>
          <a:bodyPr vert="horz" wrap="square" lIns="182880" tIns="182880" rIns="182880" bIns="182880" rtlCol="0" anchor="ctr">
            <a:normAutofit/>
          </a:bodyPr>
          <a:lstStyle/>
          <a:p>
            <a:r>
              <a:rPr lang="en-US" sz="2800" dirty="0">
                <a:solidFill>
                  <a:schemeClr val="bg1"/>
                </a:solidFill>
              </a:rPr>
              <a:t>SOURCE OF KNOWLEDGE</a:t>
            </a:r>
          </a:p>
        </p:txBody>
      </p:sp>
      <p:sp>
        <p:nvSpPr>
          <p:cNvPr id="4" name="Text Placeholder 3">
            <a:extLst>
              <a:ext uri="{FF2B5EF4-FFF2-40B4-BE49-F238E27FC236}">
                <a16:creationId xmlns:a16="http://schemas.microsoft.com/office/drawing/2014/main" xmlns="" id="{31B09A36-253F-4172-A7BE-780A76DC3D2F}"/>
              </a:ext>
            </a:extLst>
          </p:cNvPr>
          <p:cNvSpPr>
            <a:spLocks noGrp="1"/>
          </p:cNvSpPr>
          <p:nvPr>
            <p:ph type="body" sz="half" idx="2"/>
          </p:nvPr>
        </p:nvSpPr>
        <p:spPr>
          <a:xfrm>
            <a:off x="193767" y="1882091"/>
            <a:ext cx="7187780" cy="4286480"/>
          </a:xfrm>
        </p:spPr>
        <p:txBody>
          <a:bodyPr vert="horz" lIns="91440" tIns="45720" rIns="91440" bIns="45720" rtlCol="0">
            <a:normAutofit fontScale="92500"/>
          </a:bodyPr>
          <a:lstStyle/>
          <a:p>
            <a:pPr algn="l"/>
            <a:r>
              <a:rPr lang="en-US" sz="2200" dirty="0">
                <a:solidFill>
                  <a:schemeClr val="bg1"/>
                </a:solidFill>
              </a:rPr>
              <a:t>“Every discovery in science and art that is really true and useful to mankind has been </a:t>
            </a:r>
            <a:r>
              <a:rPr lang="en-US" sz="2200" b="1" dirty="0">
                <a:solidFill>
                  <a:srgbClr val="FFCC00"/>
                </a:solidFill>
              </a:rPr>
              <a:t>given by direct revelation from God</a:t>
            </a:r>
            <a:r>
              <a:rPr lang="en-US" sz="2200" dirty="0">
                <a:solidFill>
                  <a:schemeClr val="bg1"/>
                </a:solidFill>
              </a:rPr>
              <a:t>, though but few acknowledge it. </a:t>
            </a:r>
          </a:p>
          <a:p>
            <a:pPr algn="l"/>
            <a:r>
              <a:rPr lang="en-US" sz="2200" dirty="0">
                <a:solidFill>
                  <a:schemeClr val="bg1"/>
                </a:solidFill>
              </a:rPr>
              <a:t>It has been given with a view to prepare the way for the ultimate triumph of truth, and the redemption of the earth from the power of sin and Satan. We should take advantage of all these great discoveries, the accumulated wisdom of ages, and </a:t>
            </a:r>
            <a:r>
              <a:rPr lang="en-US" sz="2200" b="1" dirty="0">
                <a:solidFill>
                  <a:srgbClr val="FFCC00"/>
                </a:solidFill>
              </a:rPr>
              <a:t>give to our children the benefit of every branch of useful knowledge, </a:t>
            </a:r>
            <a:r>
              <a:rPr lang="en-US" sz="2200" dirty="0">
                <a:solidFill>
                  <a:schemeClr val="bg1"/>
                </a:solidFill>
              </a:rPr>
              <a:t>to prepare them to step forward and efficiently do their part in the great work” </a:t>
            </a:r>
          </a:p>
          <a:p>
            <a:r>
              <a:rPr lang="en-US" sz="2200" dirty="0">
                <a:solidFill>
                  <a:schemeClr val="bg1"/>
                </a:solidFill>
              </a:rPr>
              <a:t>		</a:t>
            </a:r>
          </a:p>
        </p:txBody>
      </p:sp>
      <p:pic>
        <p:nvPicPr>
          <p:cNvPr id="1026" name="Picture 2" descr="Historians size up Mormon Moses: Brigham Young - The Salt Lake Tribune">
            <a:extLst>
              <a:ext uri="{FF2B5EF4-FFF2-40B4-BE49-F238E27FC236}">
                <a16:creationId xmlns:a16="http://schemas.microsoft.com/office/drawing/2014/main" xmlns="" id="{3435D05F-F650-4865-B0F1-35CFB0987B7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07680" y="1315527"/>
            <a:ext cx="3579166" cy="4509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4021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6CF9694-B619-4E6A-920A-EED17855A262}"/>
              </a:ext>
            </a:extLst>
          </p:cNvPr>
          <p:cNvSpPr>
            <a:spLocks noGrp="1"/>
          </p:cNvSpPr>
          <p:nvPr>
            <p:ph type="title"/>
          </p:nvPr>
        </p:nvSpPr>
        <p:spPr>
          <a:xfrm>
            <a:off x="1273386" y="476169"/>
            <a:ext cx="4822614" cy="951653"/>
          </a:xfrm>
          <a:noFill/>
          <a:ln>
            <a:solidFill>
              <a:schemeClr val="bg1"/>
            </a:solidFill>
          </a:ln>
        </p:spPr>
        <p:txBody>
          <a:bodyPr vert="horz" wrap="square" lIns="182880" tIns="182880" rIns="182880" bIns="182880" rtlCol="0" anchor="ctr">
            <a:normAutofit/>
          </a:bodyPr>
          <a:lstStyle/>
          <a:p>
            <a:r>
              <a:rPr lang="en-US" sz="2800" dirty="0">
                <a:solidFill>
                  <a:schemeClr val="bg1"/>
                </a:solidFill>
              </a:rPr>
              <a:t>BALANCED TRUST</a:t>
            </a:r>
          </a:p>
        </p:txBody>
      </p:sp>
      <p:sp>
        <p:nvSpPr>
          <p:cNvPr id="4" name="Text Placeholder 3">
            <a:extLst>
              <a:ext uri="{FF2B5EF4-FFF2-40B4-BE49-F238E27FC236}">
                <a16:creationId xmlns:a16="http://schemas.microsoft.com/office/drawing/2014/main" xmlns="" id="{31B09A36-253F-4172-A7BE-780A76DC3D2F}"/>
              </a:ext>
            </a:extLst>
          </p:cNvPr>
          <p:cNvSpPr>
            <a:spLocks noGrp="1"/>
          </p:cNvSpPr>
          <p:nvPr>
            <p:ph type="body" sz="half" idx="2"/>
          </p:nvPr>
        </p:nvSpPr>
        <p:spPr>
          <a:xfrm>
            <a:off x="334858" y="1793582"/>
            <a:ext cx="6874933" cy="4916137"/>
          </a:xfrm>
        </p:spPr>
        <p:txBody>
          <a:bodyPr vert="horz" lIns="91440" tIns="45720" rIns="91440" bIns="45720" rtlCol="0">
            <a:noAutofit/>
          </a:bodyPr>
          <a:lstStyle/>
          <a:p>
            <a:pPr algn="l"/>
            <a:r>
              <a:rPr lang="en-US" sz="2200" dirty="0">
                <a:solidFill>
                  <a:schemeClr val="bg1"/>
                </a:solidFill>
              </a:rPr>
              <a:t>I bear witness that parents who: </a:t>
            </a:r>
          </a:p>
          <a:p>
            <a:pPr algn="l"/>
            <a:endParaRPr lang="en-US" sz="600" dirty="0">
              <a:solidFill>
                <a:schemeClr val="bg1"/>
              </a:solidFill>
            </a:endParaRPr>
          </a:p>
          <a:p>
            <a:pPr marL="800100" lvl="1" indent="-342900" defTabSz="457200">
              <a:spcBef>
                <a:spcPts val="0"/>
              </a:spcBef>
              <a:buClrTx/>
              <a:buFont typeface="+mj-lt"/>
              <a:buAutoNum type="arabicPeriod"/>
            </a:pPr>
            <a:r>
              <a:rPr lang="en-US" sz="2100" dirty="0">
                <a:solidFill>
                  <a:schemeClr val="bg1"/>
                </a:solidFill>
              </a:rPr>
              <a:t>Consistently talk about the Book of Mormon with their children,</a:t>
            </a:r>
          </a:p>
          <a:p>
            <a:pPr marL="800100" lvl="1" indent="-342900" defTabSz="457200">
              <a:spcBef>
                <a:spcPts val="0"/>
              </a:spcBef>
              <a:buClrTx/>
              <a:buFont typeface="+mj-lt"/>
              <a:buAutoNum type="arabicPeriod"/>
            </a:pPr>
            <a:r>
              <a:rPr lang="en-US" sz="2200" dirty="0">
                <a:solidFill>
                  <a:schemeClr val="bg1"/>
                </a:solidFill>
              </a:rPr>
              <a:t>Share testimony spontaneously with their children, and</a:t>
            </a:r>
          </a:p>
          <a:p>
            <a:pPr marL="800100" lvl="1" indent="-342900" defTabSz="457200">
              <a:spcBef>
                <a:spcPts val="0"/>
              </a:spcBef>
              <a:buClrTx/>
              <a:buFont typeface="+mj-lt"/>
              <a:buAutoNum type="arabicPeriod"/>
            </a:pPr>
            <a:r>
              <a:rPr lang="en-US" sz="2200" dirty="0">
                <a:solidFill>
                  <a:schemeClr val="bg1"/>
                </a:solidFill>
              </a:rPr>
              <a:t>Invite children as gospel learners to act and not merely be acted upon,</a:t>
            </a:r>
          </a:p>
          <a:p>
            <a:pPr algn="l"/>
            <a:r>
              <a:rPr lang="en-US" sz="2200" dirty="0">
                <a:solidFill>
                  <a:schemeClr val="bg1"/>
                </a:solidFill>
              </a:rPr>
              <a:t>will be blessed with </a:t>
            </a:r>
            <a:r>
              <a:rPr lang="en-US" sz="2200" b="1" u="sng" dirty="0">
                <a:solidFill>
                  <a:srgbClr val="FFCC00"/>
                </a:solidFill>
              </a:rPr>
              <a:t>eyes that can see</a:t>
            </a:r>
            <a:r>
              <a:rPr lang="en-US" sz="2200" dirty="0">
                <a:solidFill>
                  <a:srgbClr val="FFCC00"/>
                </a:solidFill>
              </a:rPr>
              <a:t> </a:t>
            </a:r>
            <a:r>
              <a:rPr lang="en-US" sz="2200" dirty="0">
                <a:solidFill>
                  <a:schemeClr val="bg1"/>
                </a:solidFill>
              </a:rPr>
              <a:t>afar off and with </a:t>
            </a:r>
            <a:r>
              <a:rPr lang="en-US" sz="2200" b="1" u="sng" dirty="0">
                <a:solidFill>
                  <a:srgbClr val="FFCC00"/>
                </a:solidFill>
              </a:rPr>
              <a:t>ears that can hear</a:t>
            </a:r>
            <a:r>
              <a:rPr lang="en-US" sz="2200" b="1" u="sng" dirty="0">
                <a:solidFill>
                  <a:schemeClr val="bg1"/>
                </a:solidFill>
              </a:rPr>
              <a:t> </a:t>
            </a:r>
            <a:r>
              <a:rPr lang="en-US" sz="2200" dirty="0">
                <a:solidFill>
                  <a:schemeClr val="bg1"/>
                </a:solidFill>
              </a:rPr>
              <a:t>the sound of the trumpet.  </a:t>
            </a:r>
          </a:p>
          <a:p>
            <a:pPr algn="l"/>
            <a:r>
              <a:rPr lang="en-US" sz="2200" dirty="0">
                <a:solidFill>
                  <a:schemeClr val="bg1"/>
                </a:solidFill>
              </a:rPr>
              <a:t>The </a:t>
            </a:r>
            <a:r>
              <a:rPr lang="en-US" sz="2200" b="1" u="sng" dirty="0">
                <a:solidFill>
                  <a:srgbClr val="FFCC00"/>
                </a:solidFill>
              </a:rPr>
              <a:t>spiritual discernment</a:t>
            </a:r>
            <a:r>
              <a:rPr lang="en-US" sz="2200" b="1" u="sng" dirty="0">
                <a:solidFill>
                  <a:schemeClr val="bg1"/>
                </a:solidFill>
              </a:rPr>
              <a:t> </a:t>
            </a:r>
            <a:r>
              <a:rPr lang="en-US" sz="2200" dirty="0">
                <a:solidFill>
                  <a:schemeClr val="bg1"/>
                </a:solidFill>
              </a:rPr>
              <a:t>and inspiration you will receive from the combination of these three holy habits will enable you to stand as </a:t>
            </a:r>
            <a:r>
              <a:rPr lang="en-US" sz="2200" b="1" u="sng" dirty="0">
                <a:solidFill>
                  <a:srgbClr val="FFCC00"/>
                </a:solidFill>
              </a:rPr>
              <a:t>watchmen</a:t>
            </a:r>
            <a:r>
              <a:rPr lang="en-US" sz="2200" dirty="0">
                <a:solidFill>
                  <a:schemeClr val="bg1"/>
                </a:solidFill>
              </a:rPr>
              <a:t> on the tower for your families…</a:t>
            </a:r>
          </a:p>
          <a:p>
            <a:pPr indent="-228600" algn="l">
              <a:buFont typeface="Arial" panose="020B0604020202020204" pitchFamily="34" charset="0"/>
              <a:buChar char="•"/>
            </a:pPr>
            <a:endParaRPr lang="en-US" sz="2200" dirty="0">
              <a:solidFill>
                <a:schemeClr val="bg1"/>
              </a:solidFill>
            </a:endParaRPr>
          </a:p>
        </p:txBody>
      </p:sp>
      <p:pic>
        <p:nvPicPr>
          <p:cNvPr id="3078" name="Picture 6" descr="Elder David A. Bednar">
            <a:extLst>
              <a:ext uri="{FF2B5EF4-FFF2-40B4-BE49-F238E27FC236}">
                <a16:creationId xmlns:a16="http://schemas.microsoft.com/office/drawing/2014/main" xmlns="" id="{3C014915-9F48-4FDE-8CDB-3F23183AC2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82009" y="1180578"/>
            <a:ext cx="3372633" cy="44968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532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useBgFill="1">
        <p:nvSpPr>
          <p:cNvPr id="4100" name="Rectangle 134">
            <a:extLst>
              <a:ext uri="{FF2B5EF4-FFF2-40B4-BE49-F238E27FC236}">
                <a16:creationId xmlns:a16="http://schemas.microsoft.com/office/drawing/2014/main" xmlns="" id="{1660E788-AFA9-4A1B-9991-6AA74632A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1" name="Rectangle 136">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7544653" cy="68580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C6CF9694-B619-4E6A-920A-EED17855A262}"/>
              </a:ext>
            </a:extLst>
          </p:cNvPr>
          <p:cNvSpPr>
            <a:spLocks noGrp="1"/>
          </p:cNvSpPr>
          <p:nvPr>
            <p:ph type="title"/>
          </p:nvPr>
        </p:nvSpPr>
        <p:spPr>
          <a:xfrm>
            <a:off x="643466" y="643467"/>
            <a:ext cx="6242715" cy="1108880"/>
          </a:xfrm>
          <a:noFill/>
          <a:ln>
            <a:solidFill>
              <a:schemeClr val="bg1"/>
            </a:solidFill>
          </a:ln>
        </p:spPr>
        <p:txBody>
          <a:bodyPr vert="horz" wrap="square" lIns="182880" tIns="182880" rIns="182880" bIns="182880" rtlCol="0" anchor="ctr">
            <a:normAutofit/>
          </a:bodyPr>
          <a:lstStyle/>
          <a:p>
            <a:r>
              <a:rPr lang="en-US" sz="2800" dirty="0">
                <a:solidFill>
                  <a:schemeClr val="bg1"/>
                </a:solidFill>
              </a:rPr>
              <a:t>CHASTITY CHATS</a:t>
            </a:r>
          </a:p>
        </p:txBody>
      </p:sp>
      <p:sp>
        <p:nvSpPr>
          <p:cNvPr id="4" name="Text Placeholder 3">
            <a:extLst>
              <a:ext uri="{FF2B5EF4-FFF2-40B4-BE49-F238E27FC236}">
                <a16:creationId xmlns:a16="http://schemas.microsoft.com/office/drawing/2014/main" xmlns="" id="{31B09A36-253F-4172-A7BE-780A76DC3D2F}"/>
              </a:ext>
            </a:extLst>
          </p:cNvPr>
          <p:cNvSpPr>
            <a:spLocks noGrp="1"/>
          </p:cNvSpPr>
          <p:nvPr>
            <p:ph type="body" sz="half" idx="2"/>
          </p:nvPr>
        </p:nvSpPr>
        <p:spPr>
          <a:xfrm>
            <a:off x="403012" y="2037244"/>
            <a:ext cx="6723621" cy="4535858"/>
          </a:xfrm>
        </p:spPr>
        <p:txBody>
          <a:bodyPr vert="horz" lIns="91440" tIns="45720" rIns="91440" bIns="45720" rtlCol="0">
            <a:normAutofit lnSpcReduction="10000"/>
          </a:bodyPr>
          <a:lstStyle/>
          <a:p>
            <a:pPr algn="l"/>
            <a:r>
              <a:rPr lang="en-US" sz="2200" dirty="0">
                <a:solidFill>
                  <a:schemeClr val="bg1"/>
                </a:solidFill>
              </a:rPr>
              <a:t>Satan has increased the intensity of his attacks on your identity and virtue. If you can be dismayed, discouraged, distracted, delayed, or disqualified from being worthy to receive the </a:t>
            </a:r>
            <a:r>
              <a:rPr lang="en-US" sz="2200" b="1" dirty="0">
                <a:solidFill>
                  <a:srgbClr val="FFCC00"/>
                </a:solidFill>
              </a:rPr>
              <a:t>guidance of the Holy Ghost </a:t>
            </a:r>
            <a:r>
              <a:rPr lang="en-US" sz="2200" dirty="0">
                <a:solidFill>
                  <a:schemeClr val="bg1"/>
                </a:solidFill>
              </a:rPr>
              <a:t>or to enter the Lord’s holy temple, he wins. </a:t>
            </a:r>
          </a:p>
          <a:p>
            <a:pPr algn="l"/>
            <a:r>
              <a:rPr lang="en-US" sz="2200" dirty="0">
                <a:solidFill>
                  <a:schemeClr val="bg1"/>
                </a:solidFill>
              </a:rPr>
              <a:t>The world calls to you with </a:t>
            </a:r>
            <a:r>
              <a:rPr lang="en-US" sz="2200" b="1" dirty="0">
                <a:solidFill>
                  <a:srgbClr val="FFCC00"/>
                </a:solidFill>
              </a:rPr>
              <a:t>unrelenting, noisy voices </a:t>
            </a:r>
            <a:r>
              <a:rPr lang="en-US" sz="2200" dirty="0">
                <a:solidFill>
                  <a:schemeClr val="bg1"/>
                </a:solidFill>
              </a:rPr>
              <a:t>to “live it up,” “try everything,” “experiment and be happy.” Conversely, the Holy Ghost whispers and the Lord invites you to “walk in the paths of virtue,” “lay aside the things of this world,” “and </a:t>
            </a:r>
            <a:r>
              <a:rPr lang="en-US" sz="2200" b="1" dirty="0">
                <a:solidFill>
                  <a:srgbClr val="FFCC00"/>
                </a:solidFill>
              </a:rPr>
              <a:t>cleave unto [your] covenants</a:t>
            </a:r>
            <a:r>
              <a:rPr lang="en-US" sz="2200" dirty="0">
                <a:solidFill>
                  <a:schemeClr val="bg1"/>
                </a:solidFill>
              </a:rPr>
              <a:t>.”</a:t>
            </a:r>
          </a:p>
        </p:txBody>
      </p:sp>
      <p:pic>
        <p:nvPicPr>
          <p:cNvPr id="3" name="Picture 4" descr="Just Asking: Interview with Elaine Dalton | LDS Living">
            <a:extLst>
              <a:ext uri="{FF2B5EF4-FFF2-40B4-BE49-F238E27FC236}">
                <a16:creationId xmlns:a16="http://schemas.microsoft.com/office/drawing/2014/main" xmlns="" id="{15FDD56A-6CE3-4AE2-BF31-D909E712789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525" y="1143000"/>
            <a:ext cx="36576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97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1CBB7AE-A07F-478D-9644-318CDD4A4D42}"/>
              </a:ext>
            </a:extLst>
          </p:cNvPr>
          <p:cNvSpPr>
            <a:spLocks noGrp="1"/>
          </p:cNvSpPr>
          <p:nvPr>
            <p:ph type="ctrTitle"/>
          </p:nvPr>
        </p:nvSpPr>
        <p:spPr>
          <a:xfrm>
            <a:off x="1206338" y="343005"/>
            <a:ext cx="9779315" cy="1027175"/>
          </a:xfrm>
        </p:spPr>
        <p:txBody>
          <a:bodyPr/>
          <a:lstStyle/>
          <a:p>
            <a:r>
              <a:rPr lang="en-US" dirty="0"/>
              <a:t>GUIDING OUR YOUTH:  SOME TIPS</a:t>
            </a:r>
          </a:p>
        </p:txBody>
      </p:sp>
      <p:sp>
        <p:nvSpPr>
          <p:cNvPr id="6" name="Content Placeholder 2">
            <a:extLst>
              <a:ext uri="{FF2B5EF4-FFF2-40B4-BE49-F238E27FC236}">
                <a16:creationId xmlns:a16="http://schemas.microsoft.com/office/drawing/2014/main" xmlns="" id="{2450CC3F-F8CC-4027-8B0C-CE683AAFA8B4}"/>
              </a:ext>
            </a:extLst>
          </p:cNvPr>
          <p:cNvSpPr txBox="1">
            <a:spLocks/>
          </p:cNvSpPr>
          <p:nvPr/>
        </p:nvSpPr>
        <p:spPr>
          <a:xfrm>
            <a:off x="234818" y="1594413"/>
            <a:ext cx="3667592" cy="4738169"/>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1900" b="1" u="sng" dirty="0">
                <a:solidFill>
                  <a:schemeClr val="bg1"/>
                </a:solidFill>
              </a:rPr>
              <a:t>SOURCES OF KNOWLEDGE</a:t>
            </a:r>
          </a:p>
          <a:p>
            <a:pPr marL="342900" indent="-342900" algn="l" defTabSz="457200">
              <a:spcBef>
                <a:spcPts val="0"/>
              </a:spcBef>
              <a:buClrTx/>
              <a:buFont typeface="+mj-lt"/>
              <a:buAutoNum type="arabicPeriod"/>
            </a:pPr>
            <a:endParaRPr lang="en-US" sz="1900" dirty="0"/>
          </a:p>
          <a:p>
            <a:pPr marL="342900" indent="-342900" algn="l" defTabSz="457200">
              <a:spcBef>
                <a:spcPts val="0"/>
              </a:spcBef>
              <a:buClrTx/>
              <a:buFont typeface="+mj-lt"/>
              <a:buAutoNum type="arabicPeriod"/>
            </a:pPr>
            <a:r>
              <a:rPr lang="en-US" sz="1900" dirty="0"/>
              <a:t>Encourage youth to </a:t>
            </a:r>
            <a:r>
              <a:rPr lang="en-US" sz="1900" b="1" dirty="0">
                <a:solidFill>
                  <a:srgbClr val="FFCC00"/>
                </a:solidFill>
              </a:rPr>
              <a:t>“Follow”      members of the Twelve</a:t>
            </a:r>
            <a:r>
              <a:rPr lang="en-US" sz="1900" dirty="0"/>
              <a:t> &amp; other church leaders on Instagram.  </a:t>
            </a:r>
          </a:p>
          <a:p>
            <a:pPr marL="342900" indent="-342900" algn="l" defTabSz="457200">
              <a:spcBef>
                <a:spcPts val="0"/>
              </a:spcBef>
              <a:buClrTx/>
              <a:buFont typeface="+mj-lt"/>
              <a:buAutoNum type="arabicPeriod"/>
            </a:pPr>
            <a:endParaRPr lang="en-US" sz="1900" dirty="0"/>
          </a:p>
          <a:p>
            <a:pPr marL="342900" indent="-342900" algn="l" defTabSz="457200">
              <a:spcBef>
                <a:spcPts val="0"/>
              </a:spcBef>
              <a:buClrTx/>
              <a:buFont typeface="+mj-lt"/>
              <a:buAutoNum type="arabicPeriod"/>
            </a:pPr>
            <a:r>
              <a:rPr lang="en-US" sz="1900" dirty="0">
                <a:solidFill>
                  <a:schemeClr val="tx1"/>
                </a:solidFill>
              </a:rPr>
              <a:t>You and your kids should</a:t>
            </a:r>
            <a:r>
              <a:rPr lang="en-US" sz="1900" b="1" dirty="0">
                <a:solidFill>
                  <a:srgbClr val="FFCC00"/>
                </a:solidFill>
              </a:rPr>
              <a:t> add the Gospel Living App </a:t>
            </a:r>
            <a:r>
              <a:rPr lang="en-US" sz="1900" dirty="0"/>
              <a:t>to your Smart Phone.</a:t>
            </a:r>
          </a:p>
          <a:p>
            <a:pPr marL="342900" lvl="0" indent="-342900" algn="l" defTabSz="457200">
              <a:spcBef>
                <a:spcPts val="0"/>
              </a:spcBef>
              <a:buClrTx/>
              <a:buFont typeface="+mj-lt"/>
              <a:buAutoNum type="arabicPeriod"/>
            </a:pPr>
            <a:endParaRPr lang="en-US" sz="1900" dirty="0">
              <a:solidFill>
                <a:srgbClr val="FFFFFF"/>
              </a:solidFill>
            </a:endParaRPr>
          </a:p>
          <a:p>
            <a:pPr marL="342900" lvl="0" indent="-342900" algn="l" defTabSz="457200">
              <a:spcBef>
                <a:spcPts val="0"/>
              </a:spcBef>
              <a:buClrTx/>
              <a:buFont typeface="+mj-lt"/>
              <a:buAutoNum type="arabicPeriod"/>
            </a:pPr>
            <a:r>
              <a:rPr lang="en-US" sz="1900" dirty="0"/>
              <a:t>As a family, learn about </a:t>
            </a:r>
            <a:r>
              <a:rPr lang="en-US" sz="1900" b="1" dirty="0">
                <a:solidFill>
                  <a:srgbClr val="FFCC00"/>
                </a:solidFill>
              </a:rPr>
              <a:t>“Doctrinal Mastery”</a:t>
            </a:r>
            <a:r>
              <a:rPr lang="en-US" sz="1900" dirty="0"/>
              <a:t> and study it at home together. </a:t>
            </a:r>
          </a:p>
        </p:txBody>
      </p:sp>
      <p:sp>
        <p:nvSpPr>
          <p:cNvPr id="7" name="Content Placeholder 2">
            <a:extLst>
              <a:ext uri="{FF2B5EF4-FFF2-40B4-BE49-F238E27FC236}">
                <a16:creationId xmlns:a16="http://schemas.microsoft.com/office/drawing/2014/main" xmlns="" id="{38D51004-FB0C-4D59-BA81-3AFF9AD3F723}"/>
              </a:ext>
            </a:extLst>
          </p:cNvPr>
          <p:cNvSpPr txBox="1">
            <a:spLocks/>
          </p:cNvSpPr>
          <p:nvPr/>
        </p:nvSpPr>
        <p:spPr>
          <a:xfrm>
            <a:off x="4082307" y="1594413"/>
            <a:ext cx="4027387" cy="4669949"/>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1900" b="1" u="sng" dirty="0">
                <a:solidFill>
                  <a:schemeClr val="bg1"/>
                </a:solidFill>
              </a:rPr>
              <a:t>BALANCED TRUST</a:t>
            </a:r>
          </a:p>
          <a:p>
            <a:pPr marL="342900" lvl="0" indent="-342900" defTabSz="457200">
              <a:spcBef>
                <a:spcPts val="0"/>
              </a:spcBef>
              <a:buClrTx/>
              <a:buFont typeface="+mj-lt"/>
              <a:buAutoNum type="arabicPeriod"/>
            </a:pPr>
            <a:endParaRPr lang="en-US" sz="1900" dirty="0"/>
          </a:p>
          <a:p>
            <a:pPr marL="342900" lvl="0" indent="-342900" defTabSz="457200">
              <a:spcBef>
                <a:spcPts val="0"/>
              </a:spcBef>
              <a:buClrTx/>
              <a:buFont typeface="+mj-lt"/>
              <a:buAutoNum type="arabicPeriod"/>
            </a:pPr>
            <a:r>
              <a:rPr lang="en-US" sz="1900" dirty="0"/>
              <a:t>Our </a:t>
            </a:r>
            <a:r>
              <a:rPr lang="en-US" sz="1900" b="1" dirty="0">
                <a:solidFill>
                  <a:srgbClr val="FFCC00"/>
                </a:solidFill>
              </a:rPr>
              <a:t>children are our spiritual peers.</a:t>
            </a:r>
            <a:r>
              <a:rPr lang="en-US" sz="1900" dirty="0"/>
              <a:t>  Learn from them as much as they learn from us.</a:t>
            </a:r>
          </a:p>
          <a:p>
            <a:pPr marL="342900" lvl="0" indent="-342900" defTabSz="457200">
              <a:spcBef>
                <a:spcPts val="0"/>
              </a:spcBef>
              <a:buClrTx/>
              <a:buFont typeface="+mj-lt"/>
              <a:buAutoNum type="arabicPeriod"/>
            </a:pPr>
            <a:endParaRPr lang="en-US" sz="1900" dirty="0"/>
          </a:p>
          <a:p>
            <a:pPr marL="342900" lvl="0" indent="-342900" defTabSz="457200">
              <a:spcBef>
                <a:spcPts val="0"/>
              </a:spcBef>
              <a:buClrTx/>
              <a:buFont typeface="+mj-lt"/>
              <a:buAutoNum type="arabicPeriod"/>
            </a:pPr>
            <a:r>
              <a:rPr lang="en-US" sz="1900" dirty="0"/>
              <a:t>Agency is the Lord’s way.  Teach and give them space to make decisions, </a:t>
            </a:r>
            <a:r>
              <a:rPr lang="en-US" sz="1900" b="1" dirty="0">
                <a:solidFill>
                  <a:srgbClr val="FFCC00"/>
                </a:solidFill>
              </a:rPr>
              <a:t>while vigilantly looking</a:t>
            </a:r>
            <a:r>
              <a:rPr lang="en-US" sz="1900" dirty="0"/>
              <a:t> for spiritual warning signs. </a:t>
            </a:r>
          </a:p>
          <a:p>
            <a:pPr marL="342900" lvl="0" indent="-342900" defTabSz="457200">
              <a:spcBef>
                <a:spcPts val="0"/>
              </a:spcBef>
              <a:buClrTx/>
              <a:buFont typeface="+mj-lt"/>
              <a:buAutoNum type="arabicPeriod"/>
            </a:pPr>
            <a:endParaRPr lang="en-US" sz="1900" dirty="0"/>
          </a:p>
          <a:p>
            <a:pPr marL="342900" lvl="0" indent="-342900" defTabSz="457200">
              <a:spcBef>
                <a:spcPts val="0"/>
              </a:spcBef>
              <a:buClrTx/>
              <a:buFont typeface="+mj-lt"/>
              <a:buAutoNum type="arabicPeriod"/>
            </a:pPr>
            <a:r>
              <a:rPr lang="en-US" sz="1900" dirty="0"/>
              <a:t>Be prayerful and work with your children as you set rules and expectations.  </a:t>
            </a:r>
            <a:r>
              <a:rPr lang="en-US" sz="1900" b="1" dirty="0">
                <a:solidFill>
                  <a:srgbClr val="FFCC00"/>
                </a:solidFill>
              </a:rPr>
              <a:t>Let them be apart of the process</a:t>
            </a:r>
            <a:r>
              <a:rPr lang="en-US" sz="1900" dirty="0"/>
              <a:t>. </a:t>
            </a:r>
          </a:p>
          <a:p>
            <a:pPr marL="0" indent="0">
              <a:buNone/>
            </a:pPr>
            <a:endParaRPr lang="en-US" sz="1900" dirty="0"/>
          </a:p>
          <a:p>
            <a:endParaRPr lang="en-US" sz="1900" dirty="0"/>
          </a:p>
        </p:txBody>
      </p:sp>
      <p:sp>
        <p:nvSpPr>
          <p:cNvPr id="8" name="Content Placeholder 2">
            <a:extLst>
              <a:ext uri="{FF2B5EF4-FFF2-40B4-BE49-F238E27FC236}">
                <a16:creationId xmlns:a16="http://schemas.microsoft.com/office/drawing/2014/main" xmlns="" id="{EF5D8B66-D749-4415-A596-3A0CD5798919}"/>
              </a:ext>
            </a:extLst>
          </p:cNvPr>
          <p:cNvSpPr txBox="1">
            <a:spLocks/>
          </p:cNvSpPr>
          <p:nvPr/>
        </p:nvSpPr>
        <p:spPr>
          <a:xfrm>
            <a:off x="8231324" y="1594412"/>
            <a:ext cx="3793880" cy="5029907"/>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lgn="ctr">
              <a:buFont typeface="Arial" panose="020B0604020202020204" pitchFamily="34" charset="0"/>
              <a:buNone/>
            </a:pPr>
            <a:r>
              <a:rPr lang="en-US" sz="1900" b="1" u="sng" dirty="0">
                <a:solidFill>
                  <a:schemeClr val="bg1"/>
                </a:solidFill>
              </a:rPr>
              <a:t>CHASTITY CHATS</a:t>
            </a:r>
          </a:p>
          <a:p>
            <a:pPr marL="342900" lvl="0" indent="-342900" defTabSz="457200">
              <a:spcBef>
                <a:spcPts val="0"/>
              </a:spcBef>
              <a:buClrTx/>
              <a:buFont typeface="+mj-lt"/>
              <a:buAutoNum type="arabicPeriod"/>
            </a:pPr>
            <a:endParaRPr lang="en-US" sz="1900" dirty="0"/>
          </a:p>
          <a:p>
            <a:pPr marL="342900" lvl="0" indent="-342900" defTabSz="457200">
              <a:spcBef>
                <a:spcPts val="0"/>
              </a:spcBef>
              <a:buClrTx/>
              <a:buFont typeface="+mj-lt"/>
              <a:buAutoNum type="arabicPeriod"/>
            </a:pPr>
            <a:r>
              <a:rPr lang="en-US" sz="1900" dirty="0"/>
              <a:t>Create a strong </a:t>
            </a:r>
            <a:r>
              <a:rPr lang="en-US" sz="1900" b="1" dirty="0">
                <a:solidFill>
                  <a:srgbClr val="FFCC00"/>
                </a:solidFill>
              </a:rPr>
              <a:t>family culture of communication on chastity. </a:t>
            </a:r>
            <a:r>
              <a:rPr lang="en-US" sz="1900" b="1" dirty="0"/>
              <a:t> </a:t>
            </a:r>
            <a:r>
              <a:rPr lang="en-US" sz="1900" dirty="0"/>
              <a:t> The more often you talk about it, the less awkward it becomes. </a:t>
            </a:r>
          </a:p>
          <a:p>
            <a:pPr marL="342900" lvl="0" indent="-342900" defTabSz="457200">
              <a:spcBef>
                <a:spcPts val="0"/>
              </a:spcBef>
              <a:buClrTx/>
              <a:buFont typeface="+mj-lt"/>
              <a:buAutoNum type="arabicPeriod"/>
            </a:pPr>
            <a:endParaRPr lang="en-US" sz="1900" dirty="0"/>
          </a:p>
          <a:p>
            <a:pPr marL="342900" lvl="0" indent="-342900" defTabSz="457200">
              <a:spcBef>
                <a:spcPts val="0"/>
              </a:spcBef>
              <a:buClrTx/>
              <a:buFont typeface="+mj-lt"/>
              <a:buAutoNum type="arabicPeriod"/>
            </a:pPr>
            <a:r>
              <a:rPr lang="en-US" sz="1900" dirty="0">
                <a:solidFill>
                  <a:schemeClr val="tx1"/>
                </a:solidFill>
              </a:rPr>
              <a:t>Should</a:t>
            </a:r>
            <a:r>
              <a:rPr lang="en-US" sz="1900" b="1" dirty="0">
                <a:solidFill>
                  <a:srgbClr val="FFCC00"/>
                </a:solidFill>
              </a:rPr>
              <a:t> start with and focus on WHY</a:t>
            </a:r>
            <a:r>
              <a:rPr lang="en-US" sz="1900" b="1" dirty="0"/>
              <a:t> </a:t>
            </a:r>
            <a:r>
              <a:rPr lang="en-US" sz="1900" dirty="0"/>
              <a:t>the Law of Chastity is important.</a:t>
            </a:r>
          </a:p>
          <a:p>
            <a:pPr marL="342900" lvl="0" indent="-342900" defTabSz="457200">
              <a:spcBef>
                <a:spcPts val="0"/>
              </a:spcBef>
              <a:buClrTx/>
              <a:buFont typeface="+mj-lt"/>
              <a:buAutoNum type="arabicPeriod"/>
            </a:pPr>
            <a:endParaRPr lang="en-US" sz="1900" b="1" dirty="0"/>
          </a:p>
          <a:p>
            <a:pPr marL="342900" lvl="0" indent="-342900" defTabSz="457200">
              <a:spcBef>
                <a:spcPts val="0"/>
              </a:spcBef>
              <a:buClrTx/>
              <a:buFont typeface="+mj-lt"/>
              <a:buAutoNum type="arabicPeriod"/>
            </a:pPr>
            <a:r>
              <a:rPr lang="en-US" sz="1900" b="1" dirty="0">
                <a:solidFill>
                  <a:schemeClr val="tx1"/>
                </a:solidFill>
              </a:rPr>
              <a:t>Understand</a:t>
            </a:r>
            <a:r>
              <a:rPr lang="en-US" sz="1900" b="1" dirty="0">
                <a:solidFill>
                  <a:srgbClr val="FFCC00"/>
                </a:solidFill>
              </a:rPr>
              <a:t> that mistakes are made</a:t>
            </a:r>
            <a:r>
              <a:rPr lang="en-US" sz="1900" dirty="0"/>
              <a:t> – invite youth to come to parents and Bishop if needed.</a:t>
            </a:r>
          </a:p>
          <a:p>
            <a:endParaRPr lang="en-US" sz="1900" dirty="0"/>
          </a:p>
        </p:txBody>
      </p:sp>
    </p:spTree>
    <p:extLst>
      <p:ext uri="{BB962C8B-B14F-4D97-AF65-F5344CB8AC3E}">
        <p14:creationId xmlns:p14="http://schemas.microsoft.com/office/powerpoint/2010/main" val="25576911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5122" name="Picture 2" descr="Lehi&amp;#39;s Dream/My Dream - LDS Blogs">
            <a:extLst>
              <a:ext uri="{FF2B5EF4-FFF2-40B4-BE49-F238E27FC236}">
                <a16:creationId xmlns:a16="http://schemas.microsoft.com/office/drawing/2014/main" xmlns="" id="{58FB4CE4-1149-4846-B35C-9A86DBABDA0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1391" b="21357"/>
          <a:stretch/>
        </p:blipFill>
        <p:spPr bwMode="auto">
          <a:xfrm>
            <a:off x="20" y="10"/>
            <a:ext cx="12191980" cy="457199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a:extLst>
              <a:ext uri="{FF2B5EF4-FFF2-40B4-BE49-F238E27FC236}">
                <a16:creationId xmlns:a16="http://schemas.microsoft.com/office/drawing/2014/main" xmlns="" id="{F1A528C4-E6D8-462A-ACA6-014B0BADB3B0}"/>
              </a:ext>
            </a:extLst>
          </p:cNvPr>
          <p:cNvSpPr>
            <a:spLocks noGrp="1"/>
          </p:cNvSpPr>
          <p:nvPr>
            <p:ph type="subTitle" idx="1"/>
          </p:nvPr>
        </p:nvSpPr>
        <p:spPr>
          <a:xfrm>
            <a:off x="438277" y="4718552"/>
            <a:ext cx="11315446" cy="1929384"/>
          </a:xfrm>
        </p:spPr>
        <p:txBody>
          <a:bodyPr>
            <a:noAutofit/>
          </a:bodyPr>
          <a:lstStyle/>
          <a:p>
            <a:pPr>
              <a:lnSpc>
                <a:spcPct val="90000"/>
              </a:lnSpc>
            </a:pPr>
            <a:r>
              <a:rPr lang="en-US" sz="2600" dirty="0"/>
              <a:t>“Sometimes as parents we feel we have failed when our children make mistakes or stray. Parents are </a:t>
            </a:r>
            <a:r>
              <a:rPr lang="en-US" sz="2600" b="1" i="1" dirty="0"/>
              <a:t>never failures </a:t>
            </a:r>
            <a:r>
              <a:rPr lang="en-US" sz="2600" dirty="0"/>
              <a:t>when they </a:t>
            </a:r>
            <a:r>
              <a:rPr lang="en-US" sz="2600" b="1" dirty="0">
                <a:solidFill>
                  <a:srgbClr val="FFCC00"/>
                </a:solidFill>
              </a:rPr>
              <a:t>do their best to love, teach, pray, and care</a:t>
            </a:r>
            <a:r>
              <a:rPr lang="en-US" sz="2600" dirty="0"/>
              <a:t> for their children. Their faith, prayers, and efforts will be consecrated to the good of their children. </a:t>
            </a:r>
          </a:p>
          <a:p>
            <a:pPr>
              <a:lnSpc>
                <a:spcPct val="90000"/>
              </a:lnSpc>
            </a:pPr>
            <a:r>
              <a:rPr lang="en-US" sz="2600" i="1" dirty="0"/>
              <a:t>						</a:t>
            </a:r>
            <a:r>
              <a:rPr lang="en-US" sz="2600" dirty="0"/>
              <a:t>- Elder Robert D. Hales</a:t>
            </a:r>
          </a:p>
        </p:txBody>
      </p:sp>
      <p:sp>
        <p:nvSpPr>
          <p:cNvPr id="6" name="Subtitle 2">
            <a:extLst>
              <a:ext uri="{FF2B5EF4-FFF2-40B4-BE49-F238E27FC236}">
                <a16:creationId xmlns:a16="http://schemas.microsoft.com/office/drawing/2014/main" xmlns="" id="{1653DABF-9E8B-4AD6-8B6D-A8E382B563E1}"/>
              </a:ext>
            </a:extLst>
          </p:cNvPr>
          <p:cNvSpPr txBox="1">
            <a:spLocks/>
          </p:cNvSpPr>
          <p:nvPr/>
        </p:nvSpPr>
        <p:spPr>
          <a:xfrm>
            <a:off x="518160" y="740664"/>
            <a:ext cx="11155680" cy="1767758"/>
          </a:xfrm>
          <a:prstGeom prst="rect">
            <a:avLst/>
          </a:prstGeom>
          <a:noFill/>
        </p:spPr>
        <p:txBody>
          <a:bodyPr vert="horz" lIns="91440" tIns="45720" rIns="91440" bIns="45720" rtlCol="0">
            <a:no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en-US" sz="2800" dirty="0">
                <a:solidFill>
                  <a:schemeClr val="tx1"/>
                </a:solidFill>
              </a:rPr>
              <a:t>“[Lehi] did exhort [his children] with all the feeling of a </a:t>
            </a:r>
            <a:r>
              <a:rPr lang="en-US" sz="2800" b="1" i="1" dirty="0">
                <a:solidFill>
                  <a:schemeClr val="tx1"/>
                </a:solidFill>
              </a:rPr>
              <a:t>tender parent</a:t>
            </a:r>
            <a:r>
              <a:rPr lang="en-US" sz="2800" dirty="0">
                <a:solidFill>
                  <a:schemeClr val="tx1"/>
                </a:solidFill>
              </a:rPr>
              <a:t>, that they would hearken to his words . . . .”</a:t>
            </a:r>
          </a:p>
          <a:p>
            <a:r>
              <a:rPr lang="en-US" sz="2800" dirty="0">
                <a:solidFill>
                  <a:schemeClr val="tx1"/>
                </a:solidFill>
              </a:rPr>
              <a:t>							- 1 Nephi 8:37</a:t>
            </a:r>
          </a:p>
        </p:txBody>
      </p:sp>
    </p:spTree>
    <p:extLst>
      <p:ext uri="{BB962C8B-B14F-4D97-AF65-F5344CB8AC3E}">
        <p14:creationId xmlns:p14="http://schemas.microsoft.com/office/powerpoint/2010/main" val="2892843650"/>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Words>661</Words>
  <PresentationFormat>Widescreen</PresentationFormat>
  <Paragraphs>54</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Gill Sans MT</vt:lpstr>
      <vt:lpstr>Parcel</vt:lpstr>
      <vt:lpstr>A DISCUSSION:  GUIDING OUR YOUTH</vt:lpstr>
      <vt:lpstr>GUIDING OUR YOUTH</vt:lpstr>
      <vt:lpstr>SOURCE OF KNOWLEDGE</vt:lpstr>
      <vt:lpstr>BALANCED TRUST</vt:lpstr>
      <vt:lpstr>CHASTITY CHATS</vt:lpstr>
      <vt:lpstr>GUIDING OUR YOUTH:  SOME TIPS</vt:lpstr>
      <vt:lpstr>PowerPoint Presentation</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DISCUSSION:  GUIDING OUR YOUTH</dc:title>
  <cp:revision>1</cp:revision>
</cp:coreProperties>
</file>